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3.2025%20&#1075;\&#1090;&#1072;&#1073;.%20&#1080;%20&#1076;&#1080;&#1072;&#1075;&#1088;&#1072;&#1084;&#1084;&#1099;%20&#1085;&#1072;%2001.03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noFill/>
        </a:ln>
      </c:spPr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7.0463003411241204E-2"/>
          <c:y val="1.2747539370078741E-2"/>
          <c:w val="0.91857739228627355"/>
          <c:h val="0.853347822876031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'таб.к испол.по дох на 01.03.25 '!$B$7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0534632757412359E-2"/>
                  <c:y val="-3.1333358737901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7353091000573E-2"/>
                  <c:y val="-3.96889429684974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905038250416752E-2"/>
                  <c:y val="-2.924438055341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01.03.25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01.03.25 '!$C$7:$E$7</c:f>
              <c:numCache>
                <c:formatCode>#,##0</c:formatCode>
                <c:ptCount val="3"/>
                <c:pt idx="0">
                  <c:v>139639</c:v>
                </c:pt>
                <c:pt idx="1">
                  <c:v>6404</c:v>
                </c:pt>
                <c:pt idx="2">
                  <c:v>563472</c:v>
                </c:pt>
              </c:numCache>
            </c:numRef>
          </c:val>
        </c:ser>
        <c:ser>
          <c:idx val="1"/>
          <c:order val="1"/>
          <c:tx>
            <c:strRef>
              <c:f>'таб.к испол.по дох на 01.03.25 '!$B$8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94638883155832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378468401018978E-2"/>
                  <c:y val="-4.3866735083795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94638883155832E-2"/>
                  <c:y val="-3.1333334539515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01.03.25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01.03.25 '!$C$8:$E$8</c:f>
              <c:numCache>
                <c:formatCode>#,##0</c:formatCode>
                <c:ptCount val="3"/>
                <c:pt idx="0">
                  <c:v>14001</c:v>
                </c:pt>
                <c:pt idx="1">
                  <c:v>1736</c:v>
                </c:pt>
                <c:pt idx="2">
                  <c:v>70676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7634432"/>
        <c:axId val="37635968"/>
        <c:axId val="0"/>
      </c:bar3DChart>
      <c:catAx>
        <c:axId val="3763443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37635968"/>
        <c:crosses val="autoZero"/>
        <c:auto val="1"/>
        <c:lblAlgn val="ctr"/>
        <c:lblOffset val="100"/>
        <c:noMultiLvlLbl val="0"/>
      </c:catAx>
      <c:valAx>
        <c:axId val="37635968"/>
        <c:scaling>
          <c:orientation val="minMax"/>
          <c:max val="6500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76344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300454807662063E-2"/>
          <c:y val="0.9418453310946584"/>
          <c:w val="0.86163822090374775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0.41521</cdr:x>
      <cdr:y>0.01467</cdr:y>
    </cdr:from>
    <cdr:to>
      <cdr:x>0.51381</cdr:x>
      <cdr:y>0.16507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0532" y="891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/>
            <a:t>Исполнение плана по доходам  бюджета Тонкинского муниципального округа на 01.03.2025 г, тыс.руб.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928791"/>
              </p:ext>
            </p:extLst>
          </p:nvPr>
        </p:nvGraphicFramePr>
        <p:xfrm>
          <a:off x="107505" y="116632"/>
          <a:ext cx="8928992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6777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40660"/>
              </p:ext>
            </p:extLst>
          </p:nvPr>
        </p:nvGraphicFramePr>
        <p:xfrm>
          <a:off x="1" y="35149"/>
          <a:ext cx="9143999" cy="6822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42370"/>
                <a:gridCol w="1041831"/>
                <a:gridCol w="1024611"/>
                <a:gridCol w="835187"/>
              </a:tblGrid>
              <a:tr h="12702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Исполнение доходов бюджета Тонкинского муниципального округа на 01 марта 2025 года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7022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b"/>
                </a:tc>
              </a:tr>
              <a:tr h="1270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Наименование показателя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397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- всего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709 515,45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86 412,94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270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311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146 042,80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15 736,90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590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11 217,69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569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1 536,70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397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-85,08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569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налог на вмененный доход для отдельных видов деятельности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784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633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301,79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33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33,16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440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676,44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504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3 019,80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319,86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2966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земельные участки, государственная собственность на которые не разграничена, а также средства от продажи права на заключение договоров аренды указанных земельных участков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-0,31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3779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земли после разграничения государственной собственности на землю, а также средства от продажи права на заключение договоров аренды указанных земельных участков (за исключением земельных участков бюджетных и автономных учреждений)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3 955,30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995,38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24288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составляющего государственную (муниципальную) казну (за исключением земельных участков)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871,40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94,29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3779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524,75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655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826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 и компенсации затрат государства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3779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реализации имущества, находящегося в государственной и муниципальной собственности (за исключением движимого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76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участков, находящихся в государственной и муниципальной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33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784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12,71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354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Инициативные платежи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612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563 472,65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70 676,04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998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ДРУГИХ БЮДЖЕТОВ БЮДЖЕТНОЙ СИСТЕМЫ РОССИЙСКОЙ ФЕДЕРАЦИИ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563 286,56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70 671,96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676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бюджетной системы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292 408,70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46 298,00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2041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бюджетной системы Российской Федерации (межбюджетные субсидии)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106 665,04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796,20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504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бюджетной системы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162 936,88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23 421,51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526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1 275,94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156,25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998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негосударственных организаций в бюджеты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1504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 в бюджеты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3779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бюджетов бюджетной системы Российской Федерации от возврата бюджетами бюджетной системы Российской Федерации остатков субсидий, субвенций и иных межбюджетных трансфертов, имеющих целевое назначение, прошлых лет, а также от возврата организациями остатков субсидий прошлых лет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201,39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201,39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  <a:tr h="2525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Возврат остатков субсидий, субвенций и иных межбюджетных трансфертов, имеющих целевое назначение, прошлых лет из бюджетов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-197,30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-197,30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91" marR="1491" marT="1491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76602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538</Words>
  <Application>Microsoft Office PowerPoint</Application>
  <PresentationFormat>Экран (4:3)</PresentationFormat>
  <Paragraphs>145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8</cp:revision>
  <dcterms:created xsi:type="dcterms:W3CDTF">2023-04-13T07:40:41Z</dcterms:created>
  <dcterms:modified xsi:type="dcterms:W3CDTF">2025-04-14T12:16:52Z</dcterms:modified>
</cp:coreProperties>
</file>